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6"/>
  </p:notesMasterIdLst>
  <p:sldIdLst>
    <p:sldId id="340" r:id="rId7"/>
    <p:sldId id="2147469430" r:id="rId8"/>
    <p:sldId id="2147469745" r:id="rId9"/>
    <p:sldId id="2147469754" r:id="rId10"/>
    <p:sldId id="2147469788" r:id="rId11"/>
    <p:sldId id="2147469768" r:id="rId12"/>
    <p:sldId id="2147469777" r:id="rId13"/>
    <p:sldId id="10609" r:id="rId14"/>
    <p:sldId id="2147469761" r:id="rId15"/>
    <p:sldId id="2147469759" r:id="rId16"/>
    <p:sldId id="10605" r:id="rId17"/>
    <p:sldId id="10606" r:id="rId18"/>
    <p:sldId id="10607" r:id="rId19"/>
    <p:sldId id="2147469778" r:id="rId20"/>
    <p:sldId id="2147469760" r:id="rId21"/>
    <p:sldId id="2147469779" r:id="rId22"/>
    <p:sldId id="2147469756" r:id="rId23"/>
    <p:sldId id="2147469758" r:id="rId24"/>
    <p:sldId id="2147469780" r:id="rId25"/>
    <p:sldId id="2147469769" r:id="rId26"/>
    <p:sldId id="2147469770" r:id="rId27"/>
    <p:sldId id="2147469771" r:id="rId28"/>
    <p:sldId id="2147469773" r:id="rId29"/>
    <p:sldId id="293" r:id="rId30"/>
    <p:sldId id="2147469767" r:id="rId31"/>
    <p:sldId id="2147469781" r:id="rId32"/>
    <p:sldId id="2147469751" r:id="rId33"/>
    <p:sldId id="2147469785" r:id="rId34"/>
    <p:sldId id="2147469749" r:id="rId35"/>
    <p:sldId id="2147469750" r:id="rId36"/>
    <p:sldId id="2147469782" r:id="rId37"/>
    <p:sldId id="2147469755" r:id="rId38"/>
    <p:sldId id="2147469783" r:id="rId39"/>
    <p:sldId id="2147469784" r:id="rId40"/>
    <p:sldId id="2147469774" r:id="rId41"/>
    <p:sldId id="2147469787" r:id="rId42"/>
    <p:sldId id="2147469775" r:id="rId43"/>
    <p:sldId id="2147469764" r:id="rId44"/>
    <p:sldId id="2147469742" r:id="rId45"/>
  </p:sldIdLst>
  <p:sldSz cx="12192000" cy="6858000"/>
  <p:notesSz cx="6858000" cy="1571625"/>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88"/>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85"/>
            <p14:sldId id="2147469749"/>
            <p14:sldId id="2147469750"/>
          </p14:sldIdLst>
        </p14:section>
        <p14:section name="Search By Photo" id="{0BF5F58E-99A8-40AD-855A-7F976F5F207A}">
          <p14:sldIdLst>
            <p14:sldId id="2147469782"/>
            <p14:sldId id="2147469755"/>
            <p14:sldId id="2147469783"/>
            <p14:sldId id="2147469784"/>
          </p14:sldIdLst>
        </p14:section>
        <p14:section name="END" id="{A528F949-2601-4642-A994-ED54E7E859FE}">
          <p14:sldIdLst>
            <p14:sldId id="2147469774"/>
            <p14:sldId id="2147469787"/>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EFF9"/>
    <a:srgbClr val="F5F5F5"/>
    <a:srgbClr val="1B1A20"/>
    <a:srgbClr val="F4F4F4"/>
    <a:srgbClr val="0078D4"/>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5" autoAdjust="0"/>
    <p:restoredTop sz="89772" autoAdjust="0"/>
  </p:normalViewPr>
  <p:slideViewPr>
    <p:cSldViewPr snapToGrid="0">
      <p:cViewPr varScale="1">
        <p:scale>
          <a:sx n="118" d="100"/>
          <a:sy n="118" d="100"/>
        </p:scale>
        <p:origin x="348"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12/15/2021 12:46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29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37</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12/15/2021 12:46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39</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7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8</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15</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Target the DS audience on splitting data. Value add leveraging Cog Services tools. Feature engineering - data science.</a:t>
            </a:r>
          </a:p>
        </p:txBody>
      </p:sp>
      <p:sp>
        <p:nvSpPr>
          <p:cNvPr id="4" name="Slide Number Placeholder 3"/>
          <p:cNvSpPr>
            <a:spLocks noGrp="1"/>
          </p:cNvSpPr>
          <p:nvPr>
            <p:ph type="sldNum" sz="quarter" idx="5"/>
          </p:nvPr>
        </p:nvSpPr>
        <p:spPr/>
        <p:txBody>
          <a:bodyPr/>
          <a:lstStyle/>
          <a:p>
            <a:fld id="{06206E34-2AFF-4543-9429-368FDE16B24E}" type="slidenum">
              <a:rPr lang="en-US" smtClean="0"/>
              <a:t>30</a:t>
            </a:fld>
            <a:endParaRPr lang="en-US"/>
          </a:p>
        </p:txBody>
      </p:sp>
    </p:spTree>
    <p:extLst>
      <p:ext uri="{BB962C8B-B14F-4D97-AF65-F5344CB8AC3E}">
        <p14:creationId xmlns:p14="http://schemas.microsoft.com/office/powerpoint/2010/main" val="367767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12/15/2021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github.com/hfleitas/airanger/blob/main/Custom-PowerPlatform3x-5VirtualAgents-DemoJarvis.pdf" TargetMode="Externa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learn/modules/get-started-with-form-processing/2-create-first-model" TargetMode="External"/><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gif"/></Relationships>
</file>

<file path=ppt/slides/_rels/slide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21" Type="http://schemas.openxmlformats.org/officeDocument/2006/relationships/image" Target="../media/image96.svg"/><Relationship Id="rId7" Type="http://schemas.openxmlformats.org/officeDocument/2006/relationships/image" Target="../media/image82.png"/><Relationship Id="rId12" Type="http://schemas.openxmlformats.org/officeDocument/2006/relationships/image" Target="../media/image87.svg"/><Relationship Id="rId17" Type="http://schemas.openxmlformats.org/officeDocument/2006/relationships/image" Target="../media/image92.svg"/><Relationship Id="rId2" Type="http://schemas.openxmlformats.org/officeDocument/2006/relationships/image" Target="../media/image77.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svg"/><Relationship Id="rId10" Type="http://schemas.openxmlformats.org/officeDocument/2006/relationships/image" Target="../media/image85.svg"/><Relationship Id="rId19" Type="http://schemas.openxmlformats.org/officeDocument/2006/relationships/image" Target="../media/image94.sv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svg"/><Relationship Id="rId22" Type="http://schemas.openxmlformats.org/officeDocument/2006/relationships/image" Target="../media/image97.png"/></Relationships>
</file>

<file path=ppt/slides/_rels/slide2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sv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9.sv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image" Target="../media/image111.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2.emf"/><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svg"/><Relationship Id="rId21" Type="http://schemas.openxmlformats.org/officeDocument/2006/relationships/image" Target="../media/image24.svg"/><Relationship Id="rId34" Type="http://schemas.openxmlformats.org/officeDocument/2006/relationships/image" Target="../media/image37.png"/><Relationship Id="rId42" Type="http://schemas.openxmlformats.org/officeDocument/2006/relationships/image" Target="../media/image45.png"/><Relationship Id="rId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svg"/><Relationship Id="rId41"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hyperlink" Target="http://www.hoist-point.com/applesoft_basic_tutorial.htm" TargetMode="External"/><Relationship Id="rId11" Type="http://schemas.openxmlformats.org/officeDocument/2006/relationships/image" Target="../media/image15.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43.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26.sv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2.svg"/><Relationship Id="rId31" Type="http://schemas.openxmlformats.org/officeDocument/2006/relationships/image" Target="../media/image34.sv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6.svg"/><Relationship Id="rId8" Type="http://schemas.openxmlformats.org/officeDocument/2006/relationships/image" Target="../media/image12.svg"/><Relationship Id="rId3" Type="http://schemas.openxmlformats.org/officeDocument/2006/relationships/hyperlink" Target="https://docs.microsoft.com/en-us/cpp/get-started/tutorial-console-cpp" TargetMode="External"/><Relationship Id="rId12" Type="http://schemas.openxmlformats.org/officeDocument/2006/relationships/image" Target="../media/image16.svg"/><Relationship Id="rId17" Type="http://schemas.openxmlformats.org/officeDocument/2006/relationships/image" Target="../media/image20.sv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5" Type="http://schemas.openxmlformats.org/officeDocument/2006/relationships/hyperlink" Target="https://docs.microsoft.com/en-us/ai-builder/object-detection-train-model#how-to-interpret-your-model-performance-score" TargetMode="External"/><Relationship Id="rId4" Type="http://schemas.openxmlformats.org/officeDocument/2006/relationships/hyperlink" Target="https://docs.microsoft.com/ai-builder/collect-images#use-more-diverse-image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4.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4" Type="http://schemas.openxmlformats.org/officeDocument/2006/relationships/hyperlink" Target="https://github.com/hfleitas/seattle2019/blob/master/2SentimentPrediction/%5BDev%5D_HiramFleitas_RealtimeSentimentPredictionSQLServer.pd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2.emf"/><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4.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hfleitas/airanger/blob/master/Notebooks/Trollhunters.ipynb"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yelp.com/developers/api_terms</a:t>
            </a:r>
            <a:r>
              <a:rPr lang="en-US" sz="1067" dirty="0"/>
              <a:t> </a:t>
            </a:r>
          </a:p>
          <a:p>
            <a:pPr lvl="0">
              <a:defRPr/>
            </a:pPr>
            <a:r>
              <a:rPr lang="en-US" sz="1067" dirty="0">
                <a:hlinkClick r:id="rId3"/>
              </a:rPr>
              <a:t>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9" name="Picture 8">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rotWithShape="1">
          <a:blip r:embed="rId4"/>
          <a:srcRect b="11570"/>
          <a:stretch/>
        </p:blipFill>
        <p:spPr>
          <a:xfrm>
            <a:off x="9789" y="0"/>
            <a:ext cx="12172421" cy="6116716"/>
          </a:xfrm>
          <a:prstGeom prst="rect">
            <a:avLst/>
          </a:prstGeom>
        </p:spPr>
      </p:pic>
      <p:sp>
        <p:nvSpPr>
          <p:cNvPr id="2" name="TextBox 1">
            <a:extLst>
              <a:ext uri="{FF2B5EF4-FFF2-40B4-BE49-F238E27FC236}">
                <a16:creationId xmlns:a16="http://schemas.microsoft.com/office/drawing/2014/main" id="{97C94B1B-3508-4314-8F5C-7F4A6042B27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PVA - Build Printer Troubleshooting Bot</a:t>
            </a:r>
            <a:endParaRPr lang="en-US" sz="1067" dirty="0"/>
          </a:p>
        </p:txBody>
      </p:sp>
    </p:spTree>
    <p:extLst>
      <p:ext uri="{BB962C8B-B14F-4D97-AF65-F5344CB8AC3E}">
        <p14:creationId xmlns:p14="http://schemas.microsoft.com/office/powerpoint/2010/main" val="218147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FD449-725E-41FA-B235-C0A0ACD65877}"/>
              </a:ext>
            </a:extLst>
          </p:cNvPr>
          <p:cNvPicPr>
            <a:picLocks noChangeAspect="1"/>
          </p:cNvPicPr>
          <p:nvPr/>
        </p:nvPicPr>
        <p:blipFill>
          <a:blip r:embed="rId2"/>
          <a:stretch>
            <a:fillRect/>
          </a:stretch>
        </p:blipFill>
        <p:spPr>
          <a:xfrm>
            <a:off x="1" y="0"/>
            <a:ext cx="3729476" cy="6242447"/>
          </a:xfrm>
          <a:prstGeom prst="rect">
            <a:avLst/>
          </a:prstGeom>
        </p:spPr>
      </p:pic>
      <p:sp>
        <p:nvSpPr>
          <p:cNvPr id="2" name="TextBox 1">
            <a:extLst>
              <a:ext uri="{FF2B5EF4-FFF2-40B4-BE49-F238E27FC236}">
                <a16:creationId xmlns:a16="http://schemas.microsoft.com/office/drawing/2014/main" id="{83686B60-5DFE-425F-A9E4-771A6487A16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Form Processing - Create first model</a:t>
            </a:r>
            <a:endParaRPr lang="en-US" sz="1067" dirty="0"/>
          </a:p>
        </p:txBody>
      </p:sp>
      <p:pic>
        <p:nvPicPr>
          <p:cNvPr id="1028" name="Picture 4" descr="Animated screenshot of the Power Automate Choose information to extract page adding four fields on the Fields tab.">
            <a:extLst>
              <a:ext uri="{FF2B5EF4-FFF2-40B4-BE49-F238E27FC236}">
                <a16:creationId xmlns:a16="http://schemas.microsoft.com/office/drawing/2014/main" id="{8EFECA45-EFFE-4CFB-BFBC-B88F33516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3" t="12651" r="19687" b="11598"/>
          <a:stretch/>
        </p:blipFill>
        <p:spPr bwMode="auto">
          <a:xfrm>
            <a:off x="3538977" y="967740"/>
            <a:ext cx="5390909"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shot of Power Apps with an Analyze component and a label.">
            <a:extLst>
              <a:ext uri="{FF2B5EF4-FFF2-40B4-BE49-F238E27FC236}">
                <a16:creationId xmlns:a16="http://schemas.microsoft.com/office/drawing/2014/main" id="{EED8B4D0-C370-496C-8FB3-41268EF3CA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05" t="25446" r="47953" b="58477"/>
          <a:stretch/>
        </p:blipFill>
        <p:spPr bwMode="auto">
          <a:xfrm>
            <a:off x="8010525" y="1569719"/>
            <a:ext cx="4181475" cy="35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6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get started? How to reproduce?</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extBox 1">
            <a:extLst>
              <a:ext uri="{FF2B5EF4-FFF2-40B4-BE49-F238E27FC236}">
                <a16:creationId xmlns:a16="http://schemas.microsoft.com/office/drawing/2014/main" id="{3680EC0A-AE80-4F83-97F1-1051A64C6EE5}"/>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LoS - Realtime Scoring</a:t>
            </a:r>
            <a:endParaRPr lang="en-US" sz="1067" dirty="0"/>
          </a:p>
        </p:txBody>
      </p:sp>
    </p:spTree>
    <p:extLst>
      <p:ext uri="{BB962C8B-B14F-4D97-AF65-F5344CB8AC3E}">
        <p14:creationId xmlns:p14="http://schemas.microsoft.com/office/powerpoint/2010/main" val="182841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AE9C01-0EFB-49A8-98D3-270A254A97EC}"/>
              </a:ext>
            </a:extLst>
          </p:cNvPr>
          <p:cNvPicPr>
            <a:picLocks noChangeAspect="1"/>
          </p:cNvPicPr>
          <p:nvPr/>
        </p:nvPicPr>
        <p:blipFill rotWithShape="1">
          <a:blip r:embed="rId2"/>
          <a:srcRect t="33371"/>
          <a:stretch/>
        </p:blipFill>
        <p:spPr>
          <a:xfrm>
            <a:off x="856519" y="3002280"/>
            <a:ext cx="10478962" cy="3053082"/>
          </a:xfrm>
          <a:prstGeom prst="rect">
            <a:avLst/>
          </a:prstGeom>
        </p:spPr>
      </p:pic>
      <p:sp>
        <p:nvSpPr>
          <p:cNvPr id="8" name="TextBox 7">
            <a:extLst>
              <a:ext uri="{FF2B5EF4-FFF2-40B4-BE49-F238E27FC236}">
                <a16:creationId xmlns:a16="http://schemas.microsoft.com/office/drawing/2014/main" id="{5E6DB5C7-0608-4F33-9425-648A23383B9D}"/>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LoS - Realtime Scoring</a:t>
            </a:r>
            <a:endParaRPr lang="en-US" sz="1067" dirty="0"/>
          </a:p>
        </p:txBody>
      </p:sp>
      <p:grpSp>
        <p:nvGrpSpPr>
          <p:cNvPr id="12" name="Group 11">
            <a:extLst>
              <a:ext uri="{FF2B5EF4-FFF2-40B4-BE49-F238E27FC236}">
                <a16:creationId xmlns:a16="http://schemas.microsoft.com/office/drawing/2014/main" id="{E1E5DFFF-680C-434C-A785-86CF916C19A7}"/>
              </a:ext>
            </a:extLst>
          </p:cNvPr>
          <p:cNvGrpSpPr/>
          <p:nvPr/>
        </p:nvGrpSpPr>
        <p:grpSpPr>
          <a:xfrm>
            <a:off x="3738233" y="488279"/>
            <a:ext cx="4715533" cy="2326916"/>
            <a:chOff x="3738233" y="488279"/>
            <a:chExt cx="4715533" cy="2326916"/>
          </a:xfrm>
        </p:grpSpPr>
        <p:pic>
          <p:nvPicPr>
            <p:cNvPr id="10" name="Picture 9">
              <a:extLst>
                <a:ext uri="{FF2B5EF4-FFF2-40B4-BE49-F238E27FC236}">
                  <a16:creationId xmlns:a16="http://schemas.microsoft.com/office/drawing/2014/main" id="{950D6F80-4D3D-4C1B-BDB0-10DEDEE49068}"/>
                </a:ext>
              </a:extLst>
            </p:cNvPr>
            <p:cNvPicPr>
              <a:picLocks noChangeAspect="1"/>
            </p:cNvPicPr>
            <p:nvPr/>
          </p:nvPicPr>
          <p:blipFill rotWithShape="1">
            <a:blip r:embed="rId4"/>
            <a:srcRect t="23429"/>
            <a:stretch/>
          </p:blipFill>
          <p:spPr>
            <a:xfrm>
              <a:off x="3738233" y="488279"/>
              <a:ext cx="4715533" cy="2326916"/>
            </a:xfrm>
            <a:prstGeom prst="rect">
              <a:avLst/>
            </a:prstGeom>
          </p:spPr>
        </p:pic>
        <p:sp>
          <p:nvSpPr>
            <p:cNvPr id="11" name="Rectangle 10">
              <a:extLst>
                <a:ext uri="{FF2B5EF4-FFF2-40B4-BE49-F238E27FC236}">
                  <a16:creationId xmlns:a16="http://schemas.microsoft.com/office/drawing/2014/main" id="{FD4CDCFC-1770-45C9-B130-1992B26D4185}"/>
                </a:ext>
              </a:extLst>
            </p:cNvPr>
            <p:cNvSpPr/>
            <p:nvPr/>
          </p:nvSpPr>
          <p:spPr bwMode="auto">
            <a:xfrm>
              <a:off x="4526280" y="488279"/>
              <a:ext cx="220980" cy="1447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685101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hlinkClick r:id="rId3"/>
            <a:extLst>
              <a:ext uri="{FF2B5EF4-FFF2-40B4-BE49-F238E27FC236}">
                <a16:creationId xmlns:a16="http://schemas.microsoft.com/office/drawing/2014/main" id="{111E88AA-89F6-4064-95B5-7EB90620B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37" y="3657600"/>
            <a:ext cx="1067235" cy="1067235"/>
          </a:xfrm>
          <a:prstGeom prst="rect">
            <a:avLst/>
          </a:prstGeom>
        </p:spPr>
      </p:pic>
      <p:sp>
        <p:nvSpPr>
          <p:cNvPr id="8" name="Text Placeholder 2">
            <a:hlinkClick r:id="rId6"/>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62237" y="5195380"/>
            <a:ext cx="457201" cy="457201"/>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Legal, Medical, Retail, Travel Insurance, ISV, HR, Cruise Line, </a:t>
            </a:r>
            <a:r>
              <a:rPr lang="en-US" sz="2000" dirty="0" err="1"/>
              <a:t>PnC</a:t>
            </a:r>
            <a:r>
              <a:rPr lang="en-US" sz="2000" dirty="0"/>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
        <p:nvSpPr>
          <p:cNvPr id="2" name="Rectangle 1">
            <a:extLst>
              <a:ext uri="{FF2B5EF4-FFF2-40B4-BE49-F238E27FC236}">
                <a16:creationId xmlns:a16="http://schemas.microsoft.com/office/drawing/2014/main" id="{2636A631-9E59-4474-8337-FFF56A635CB3}"/>
              </a:ext>
            </a:extLst>
          </p:cNvPr>
          <p:cNvSpPr/>
          <p:nvPr/>
        </p:nvSpPr>
        <p:spPr bwMode="auto">
          <a:xfrm>
            <a:off x="1158844" y="3811509"/>
            <a:ext cx="1222217" cy="249875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68951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D90B56-8EB1-4348-B21C-022295B508DC}"/>
              </a:ext>
            </a:extLst>
          </p:cNvPr>
          <p:cNvPicPr>
            <a:picLocks noChangeAspect="1"/>
          </p:cNvPicPr>
          <p:nvPr/>
        </p:nvPicPr>
        <p:blipFill>
          <a:blip r:embed="rId2"/>
          <a:stretch>
            <a:fillRect/>
          </a:stretch>
        </p:blipFill>
        <p:spPr>
          <a:xfrm>
            <a:off x="7331888" y="0"/>
            <a:ext cx="4860112" cy="6858000"/>
          </a:xfrm>
          <a:prstGeom prst="rect">
            <a:avLst/>
          </a:prstGeom>
        </p:spPr>
      </p:pic>
      <p:pic>
        <p:nvPicPr>
          <p:cNvPr id="12" name="Picture 11">
            <a:extLst>
              <a:ext uri="{FF2B5EF4-FFF2-40B4-BE49-F238E27FC236}">
                <a16:creationId xmlns:a16="http://schemas.microsoft.com/office/drawing/2014/main" id="{73D611B1-9219-47F7-B163-3BA2F1755ADC}"/>
              </a:ext>
            </a:extLst>
          </p:cNvPr>
          <p:cNvPicPr>
            <a:picLocks noChangeAspect="1"/>
          </p:cNvPicPr>
          <p:nvPr/>
        </p:nvPicPr>
        <p:blipFill>
          <a:blip r:embed="rId3"/>
          <a:stretch>
            <a:fillRect/>
          </a:stretch>
        </p:blipFill>
        <p:spPr>
          <a:xfrm>
            <a:off x="0" y="0"/>
            <a:ext cx="5947341" cy="6858000"/>
          </a:xfrm>
          <a:prstGeom prst="rect">
            <a:avLst/>
          </a:prstGeom>
        </p:spPr>
      </p:pic>
      <p:sp>
        <p:nvSpPr>
          <p:cNvPr id="13" name="Content Placeholder 2">
            <a:extLst>
              <a:ext uri="{FF2B5EF4-FFF2-40B4-BE49-F238E27FC236}">
                <a16:creationId xmlns:a16="http://schemas.microsoft.com/office/drawing/2014/main" id="{196627BF-3D7C-43A7-BCE1-F855F6EAAB68}"/>
              </a:ext>
            </a:extLst>
          </p:cNvPr>
          <p:cNvSpPr>
            <a:spLocks noGrp="1"/>
          </p:cNvSpPr>
          <p:nvPr>
            <p:ph sz="half" idx="1"/>
          </p:nvPr>
        </p:nvSpPr>
        <p:spPr>
          <a:xfrm>
            <a:off x="7331888" y="2696492"/>
            <a:ext cx="4860112" cy="1465016"/>
          </a:xfrm>
          <a:solidFill>
            <a:srgbClr val="1B1A20"/>
          </a:solidFill>
        </p:spPr>
        <p:txBody>
          <a:bodyPr/>
          <a:lstStyle/>
          <a:p>
            <a:pPr marL="0" indent="0" algn="ctr">
              <a:buNone/>
            </a:pPr>
            <a:r>
              <a:rPr lang="en-US" dirty="0"/>
              <a:t>5 backgrounds</a:t>
            </a:r>
          </a:p>
          <a:p>
            <a:pPr marL="0" indent="0" algn="ctr">
              <a:buNone/>
            </a:pPr>
            <a:r>
              <a:rPr lang="en-US" dirty="0"/>
              <a:t>139 photos, 4 angles</a:t>
            </a:r>
          </a:p>
          <a:p>
            <a:pPr marL="0" indent="0" algn="ctr">
              <a:buNone/>
            </a:pPr>
            <a:r>
              <a:rPr lang="en-US" dirty="0">
                <a:solidFill>
                  <a:srgbClr val="00B050"/>
                </a:solidFill>
              </a:rPr>
              <a:t>(Successful)</a:t>
            </a:r>
          </a:p>
        </p:txBody>
      </p:sp>
      <p:sp>
        <p:nvSpPr>
          <p:cNvPr id="14" name="Content Placeholder 2">
            <a:extLst>
              <a:ext uri="{FF2B5EF4-FFF2-40B4-BE49-F238E27FC236}">
                <a16:creationId xmlns:a16="http://schemas.microsoft.com/office/drawing/2014/main" id="{BBF02DD9-9C4D-4501-AEF0-64A013E68010}"/>
              </a:ext>
            </a:extLst>
          </p:cNvPr>
          <p:cNvSpPr txBox="1">
            <a:spLocks/>
          </p:cNvSpPr>
          <p:nvPr/>
        </p:nvSpPr>
        <p:spPr>
          <a:xfrm>
            <a:off x="60512" y="2696492"/>
            <a:ext cx="5886829" cy="1465016"/>
          </a:xfrm>
          <a:prstGeom prst="rect">
            <a:avLst/>
          </a:prstGeom>
          <a:solidFill>
            <a:srgbClr val="1B1A2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 background</a:t>
            </a:r>
          </a:p>
          <a:p>
            <a:pPr marL="0" indent="0" algn="ctr">
              <a:buFont typeface="Wingdings" panose="05000000000000000000" pitchFamily="2" charset="2"/>
              <a:buNone/>
            </a:pPr>
            <a:r>
              <a:rPr lang="en-US" dirty="0"/>
              <a:t>161 photos, 15 angles</a:t>
            </a:r>
          </a:p>
          <a:p>
            <a:pPr marL="0" indent="0" algn="ctr">
              <a:buFont typeface="Wingdings" panose="05000000000000000000" pitchFamily="2" charset="2"/>
              <a:buNone/>
            </a:pPr>
            <a:r>
              <a:rPr lang="en-US" dirty="0">
                <a:solidFill>
                  <a:srgbClr val="FF0000"/>
                </a:solidFill>
              </a:rPr>
              <a:t>(Fail)</a:t>
            </a:r>
          </a:p>
        </p:txBody>
      </p:sp>
    </p:spTree>
    <p:extLst>
      <p:ext uri="{BB962C8B-B14F-4D97-AF65-F5344CB8AC3E}">
        <p14:creationId xmlns:p14="http://schemas.microsoft.com/office/powerpoint/2010/main" val="25881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14"/>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2.59259E-6 L 3.125E-6 0.01967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E3147-5224-4671-9B8D-171AD202BF57}"/>
              </a:ext>
            </a:extLst>
          </p:cNvPr>
          <p:cNvPicPr>
            <a:picLocks noChangeAspect="1"/>
          </p:cNvPicPr>
          <p:nvPr/>
        </p:nvPicPr>
        <p:blipFill rotWithShape="1">
          <a:blip r:embed="rId2">
            <a:alphaModFix amt="50000"/>
          </a:blip>
          <a:srcRect r="48351" b="8975"/>
          <a:stretch/>
        </p:blipFill>
        <p:spPr>
          <a:xfrm>
            <a:off x="0" y="0"/>
            <a:ext cx="6096000" cy="6242447"/>
          </a:xfrm>
          <a:prstGeom prst="rect">
            <a:avLst/>
          </a:prstGeom>
        </p:spPr>
      </p:pic>
      <p:pic>
        <p:nvPicPr>
          <p:cNvPr id="10" name="Picture 9">
            <a:extLst>
              <a:ext uri="{FF2B5EF4-FFF2-40B4-BE49-F238E27FC236}">
                <a16:creationId xmlns:a16="http://schemas.microsoft.com/office/drawing/2014/main" id="{B044216A-88B0-4C9B-9E22-6F2463F27EA4}"/>
              </a:ext>
            </a:extLst>
          </p:cNvPr>
          <p:cNvPicPr>
            <a:picLocks noChangeAspect="1"/>
          </p:cNvPicPr>
          <p:nvPr/>
        </p:nvPicPr>
        <p:blipFill rotWithShape="1">
          <a:blip r:embed="rId3"/>
          <a:srcRect r="33260" b="8975"/>
          <a:stretch/>
        </p:blipFill>
        <p:spPr>
          <a:xfrm>
            <a:off x="4314824" y="0"/>
            <a:ext cx="7877175" cy="6242447"/>
          </a:xfrm>
          <a:prstGeom prst="rect">
            <a:avLst/>
          </a:prstGeom>
        </p:spPr>
      </p:pic>
      <p:sp>
        <p:nvSpPr>
          <p:cNvPr id="12" name="TextBox 11">
            <a:extLst>
              <a:ext uri="{FF2B5EF4-FFF2-40B4-BE49-F238E27FC236}">
                <a16:creationId xmlns:a16="http://schemas.microsoft.com/office/drawing/2014/main" id="{E871E51A-A683-49FD-B54F-7C76E7E0FDC5}"/>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4"/>
              </a:rPr>
              <a:t>Use more diverse images</a:t>
            </a:r>
            <a:r>
              <a:rPr lang="en-US" sz="1067" dirty="0"/>
              <a:t> </a:t>
            </a:r>
          </a:p>
          <a:p>
            <a:pPr lvl="0">
              <a:defRPr/>
            </a:pPr>
            <a:r>
              <a:rPr lang="en-US" sz="1067" dirty="0">
                <a:hlinkClick r:id="rId5"/>
              </a:rPr>
              <a:t>Interpret performance score</a:t>
            </a:r>
            <a:endParaRPr lang="en-US" sz="1067" dirty="0"/>
          </a:p>
        </p:txBody>
      </p:sp>
    </p:spTree>
    <p:extLst>
      <p:ext uri="{BB962C8B-B14F-4D97-AF65-F5344CB8AC3E}">
        <p14:creationId xmlns:p14="http://schemas.microsoft.com/office/powerpoint/2010/main" val="31139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2.59259E-6 L 0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125E-6 -2.59259E-6 L -3.125E-6 0.01968 " pathEditMode="relative" rAng="0" ptsTypes="AA">
                                      <p:cBhvr>
                                        <p:cTn id="14"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Tree>
    <p:extLst>
      <p:ext uri="{BB962C8B-B14F-4D97-AF65-F5344CB8AC3E}">
        <p14:creationId xmlns:p14="http://schemas.microsoft.com/office/powerpoint/2010/main" val="23910687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2954655"/>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a:p>
            <a:endParaRPr lang="en-US" dirty="0"/>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85012" y="443374"/>
            <a:ext cx="11421976" cy="424732"/>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effectLst/>
                <a:uLnTx/>
                <a:uFillTx/>
                <a:latin typeface="Calibri" panose="020F0502020204030204" pitchFamily="34" charset="0"/>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Tree>
    <p:extLst>
      <p:ext uri="{BB962C8B-B14F-4D97-AF65-F5344CB8AC3E}">
        <p14:creationId xmlns:p14="http://schemas.microsoft.com/office/powerpoint/2010/main" val="3325170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6" grpId="0"/>
      <p:bldP spid="6" grpId="1"/>
      <p:bldP spid="40" grpId="0"/>
      <p:bldP spid="40"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D3BB43E-80D7-4348-AFF3-E032E9B459B6}">
  <ds:schemaRefs>
    <ds:schemaRef ds:uri="http://purl.org/dc/dcmitype/"/>
    <ds:schemaRef ds:uri="6f82f2c3-be6b-43a8-9e2c-9d3789579cd5"/>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terms/"/>
    <ds:schemaRef ds:uri="http://purl.org/dc/elements/1.1/"/>
    <ds:schemaRef ds:uri="http://schemas.microsoft.com/office/infopath/2007/PartnerControls"/>
    <ds:schemaRef ds:uri="5d380677-b54e-4d3f-b2fd-f3e15734f140"/>
    <ds:schemaRef ds:uri="http://schemas.microsoft.com/sharepoint/v3"/>
  </ds:schemaRefs>
</ds:datastoreItem>
</file>

<file path=customXml/itemProps3.xml><?xml version="1.0" encoding="utf-8"?>
<ds:datastoreItem xmlns:ds="http://schemas.openxmlformats.org/officeDocument/2006/customXml" ds:itemID="{917DB401-EABB-4594-AF28-B68E002586E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12344</TotalTime>
  <Words>1294</Words>
  <Application>Microsoft Office PowerPoint</Application>
  <PresentationFormat>Widescreen</PresentationFormat>
  <Paragraphs>259</Paragraphs>
  <Slides>39</Slides>
  <Notes>14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39</vt:i4>
      </vt:variant>
    </vt:vector>
  </HeadingPairs>
  <TitlesOfParts>
    <vt:vector size="48"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PowerPoint Presentation</vt:lpstr>
      <vt:lpstr>PowerPoint Presentation</vt:lpstr>
      <vt:lpstr>PowerPoint Presentation</vt:lpstr>
      <vt:lpstr>Agenda</vt:lpstr>
      <vt:lpstr>Sentiment $30M</vt:lpstr>
      <vt:lpstr>PowerPoint Presentation</vt:lpstr>
      <vt:lpstr>PowerPoint Presentation</vt:lpstr>
      <vt:lpstr>PowerPoint Presentation</vt:lpstr>
      <vt:lpstr>PowerPoint Presentation</vt:lpstr>
      <vt:lpstr>PowerPoint Presentation</vt:lpstr>
      <vt:lpstr>PowerPoint Presentation</vt:lpstr>
      <vt:lpstr>QnA Chat Bots $200K</vt:lpstr>
      <vt:lpstr>PowerPoint Presentation</vt:lpstr>
      <vt:lpstr>Forms $2M</vt:lpstr>
      <vt:lpstr>PowerPoint Presentation</vt:lpstr>
      <vt:lpstr>PowerPoint Presentation</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PowerPoint Presentation</vt:lpstr>
      <vt:lpstr>How to get started? How to reproduce?</vt:lpstr>
      <vt:lpstr>Length of Stay $40M</vt:lpstr>
      <vt:lpstr>PowerPoint Presentation</vt:lpstr>
      <vt:lpstr>PowerPoint Presentation</vt:lpstr>
      <vt:lpstr>PowerPoint Presentation</vt:lpstr>
      <vt:lpstr>PowerPoint Presentation</vt:lpstr>
      <vt:lpstr>Search by Photo $200K</vt:lpstr>
      <vt:lpstr>PowerPoint Presentation</vt:lpstr>
      <vt:lpstr>PowerPoint Presentation</vt:lpstr>
      <vt:lpstr>PowerPoint Presentation</vt:lpstr>
      <vt:lpstr>Summary</vt:lpstr>
      <vt:lpstr>PowerPoint Presentation</vt:lpstr>
      <vt:lpstr>Additional 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138</cp:revision>
  <dcterms:created xsi:type="dcterms:W3CDTF">2020-09-18T00:24:52Z</dcterms:created>
  <dcterms:modified xsi:type="dcterms:W3CDTF">2021-12-15T18:07:24Z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